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1" r:id="rId1"/>
  </p:sldMasterIdLst>
  <p:notesMasterIdLst>
    <p:notesMasterId r:id="rId5"/>
  </p:notesMasterIdLst>
  <p:handoutMasterIdLst>
    <p:handoutMasterId r:id="rId6"/>
  </p:handoutMasterIdLst>
  <p:sldIdLst>
    <p:sldId id="691" r:id="rId2"/>
    <p:sldId id="692" r:id="rId3"/>
    <p:sldId id="597" r:id="rId4"/>
  </p:sldIdLst>
  <p:sldSz cx="9144000" cy="6858000" type="screen4x3"/>
  <p:notesSz cx="6858000" cy="9144000"/>
  <p:embeddedFontLst>
    <p:embeddedFont>
      <p:font typeface="Barlow Condensed" panose="00000506000000000000" pitchFamily="2" charset="0"/>
      <p:regular r:id="rId7"/>
      <p:bold r:id="rId8"/>
      <p:italic r:id="rId9"/>
      <p:boldItalic r:id="rId10"/>
    </p:embeddedFont>
    <p:embeddedFont>
      <p:font typeface="HelveticaNeueBold" panose="020B0604020202020204" charset="0"/>
      <p:bold r:id="rId11"/>
      <p:italic r:id="rId12"/>
      <p:boldItalic r:id="rId13"/>
    </p:embeddedFont>
    <p:embeddedFont>
      <p:font typeface="HelveticaNeueLight" panose="020B0604020202020204" charset="0"/>
      <p:bold r:id="rId14"/>
      <p:italic r:id="rId15"/>
      <p:boldItalic r:id="rId16"/>
    </p:embeddedFont>
    <p:embeddedFont>
      <p:font typeface="Lucida Sans Unicode" panose="020B0602030504020204" pitchFamily="34" charset="0"/>
      <p:regular r:id="rId17"/>
    </p:embeddedFont>
  </p:embeddedFontLst>
  <p:custShowLst>
    <p:custShow name="Diaporama personnalisé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F5EC"/>
    <a:srgbClr val="FD7429"/>
    <a:srgbClr val="F5F94D"/>
    <a:srgbClr val="E1D4C1"/>
    <a:srgbClr val="E0DD65"/>
    <a:srgbClr val="AFAC23"/>
    <a:srgbClr val="0045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5918" autoAdjust="0"/>
  </p:normalViewPr>
  <p:slideViewPr>
    <p:cSldViewPr>
      <p:cViewPr varScale="1">
        <p:scale>
          <a:sx n="102" d="100"/>
          <a:sy n="102" d="100"/>
        </p:scale>
        <p:origin x="180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1812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76BE1C9-BA1C-4C9F-A2DA-75D45AB60C96}" type="datetimeFigureOut">
              <a:rPr lang="en-US"/>
              <a:pPr>
                <a:defRPr/>
              </a:pPr>
              <a:t>9/10/2024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BE1C33F-E4CF-4167-A27A-6AA0A2ADB310}" type="slidenum">
              <a:rPr lang="en-AU"/>
              <a:pPr>
                <a:defRPr/>
              </a:pPr>
              <a:t>‹N°›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4279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091F759-0FE0-4F00-B540-F330DF5FF9CF}" type="datetimeFigureOut">
              <a:rPr lang="en-US"/>
              <a:pPr>
                <a:defRPr/>
              </a:pPr>
              <a:t>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30F915-83D9-4644-9465-90C216DDA5EF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0328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endParaRPr lang="fr-FR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E13ADB-CB7F-4F84-9CC6-3F0F1E379E14}" type="slidenum">
              <a:rPr lang="ar-SA"/>
              <a:pPr/>
              <a:t>1</a:t>
            </a:fld>
            <a:endParaRPr lang="en-US"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452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>
              <a:lnSpc>
                <a:spcPct val="80000"/>
              </a:lnSpc>
            </a:pPr>
            <a:endParaRPr lang="fr-FR" baseline="0" dirty="0"/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b="0" dirty="0" err="1">
                <a:effectLst/>
              </a:rPr>
              <a:t>DevOps</a:t>
            </a:r>
            <a:r>
              <a:rPr lang="fr-FR" b="0" dirty="0">
                <a:effectLst/>
              </a:rPr>
              <a:t> vise à créer une culture et un environnement dans lesquels la conception, les tests et la diffusion de logiciels peuvent être réalisés rapidement, fréquemment et efficacement. </a:t>
            </a:r>
            <a:r>
              <a:rPr lang="fr-FR" b="1" dirty="0" err="1"/>
              <a:t>DevOps</a:t>
            </a:r>
            <a:r>
              <a:rPr lang="fr-FR" b="1" dirty="0"/>
              <a:t> n’est pas seulement une méthodologie, c’est une véritable philosophie de travail.</a:t>
            </a:r>
          </a:p>
          <a:p>
            <a:r>
              <a:rPr lang="fr-FR" b="1" dirty="0">
                <a:effectLst/>
              </a:rPr>
              <a:t>8 avantages à adopter l’approche </a:t>
            </a:r>
            <a:r>
              <a:rPr lang="fr-FR" b="1" dirty="0" err="1">
                <a:effectLst/>
              </a:rPr>
              <a:t>DevOps</a:t>
            </a:r>
            <a:endParaRPr lang="fr-FR" b="1" dirty="0">
              <a:effectLst/>
            </a:endParaRPr>
          </a:p>
          <a:p>
            <a:r>
              <a:rPr lang="fr-FR" b="0" dirty="0">
                <a:effectLst/>
              </a:rPr>
              <a:t>1  Amélioration de la qualité du code, des produits et des services (réduction des anomalies, taux de réussite des changements plus important, etc.)</a:t>
            </a:r>
          </a:p>
          <a:p>
            <a:r>
              <a:rPr lang="fr-FR" b="0" dirty="0">
                <a:effectLst/>
              </a:rPr>
              <a:t>2  Efficacité accrue (par exemple, optimisation du temps consacré aux activités qui créent de la valeur ajoutée: une valeur ajoutée sans précédent pour le client)</a:t>
            </a:r>
          </a:p>
          <a:p>
            <a:r>
              <a:rPr lang="fr-FR" b="0" dirty="0">
                <a:effectLst/>
              </a:rPr>
              <a:t>3  Amélioration du délai de mise en place sur le marché</a:t>
            </a:r>
          </a:p>
          <a:p>
            <a:r>
              <a:rPr lang="fr-FR" b="0" dirty="0">
                <a:effectLst/>
              </a:rPr>
              <a:t>4  Meilleur alignement entre l’informatique et les métiers</a:t>
            </a:r>
          </a:p>
          <a:p>
            <a:r>
              <a:rPr lang="fr-FR" b="0" dirty="0">
                <a:effectLst/>
              </a:rPr>
              <a:t>5  Des versions de plus petite taille fournies très rapidement et très fréquemment</a:t>
            </a:r>
          </a:p>
          <a:p>
            <a:r>
              <a:rPr lang="fr-FR" b="0" dirty="0">
                <a:effectLst/>
              </a:rPr>
              <a:t>6  Amélioration de la productivité, satisfaction du client, satisfaction du personnel</a:t>
            </a:r>
          </a:p>
          <a:p>
            <a:r>
              <a:rPr lang="fr-FR" b="0" dirty="0">
                <a:effectLst/>
              </a:rPr>
              <a:t>7  Moins de risques et moins de retours arrière</a:t>
            </a:r>
          </a:p>
          <a:p>
            <a:r>
              <a:rPr lang="fr-FR" b="0">
                <a:effectLst/>
              </a:rPr>
              <a:t>8  Réduction des coûts à long terme</a:t>
            </a:r>
          </a:p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algn="l">
              <a:lnSpc>
                <a:spcPct val="80000"/>
              </a:lnSpc>
            </a:pPr>
            <a:endParaRPr lang="fr-FR" dirty="0"/>
          </a:p>
        </p:txBody>
      </p:sp>
      <p:sp>
        <p:nvSpPr>
          <p:cNvPr id="3584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CD8798-6253-4523-8A03-755B59984DF8}" type="slidenum">
              <a:rPr lang="ar-SA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39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55E48E4-D693-C2FC-07D3-8ADF81FD66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4" y="3048"/>
            <a:ext cx="9135872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7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ener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3B4C372-6378-9FAF-1438-8C8F340559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2187B6C8-DC62-4434-247B-51674F0F5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83642" y="531285"/>
            <a:ext cx="10871202" cy="730969"/>
          </a:xfrm>
          <a:prstGeom prst="rect">
            <a:avLst/>
          </a:prstGeom>
          <a:noFill/>
        </p:spPr>
        <p:txBody>
          <a:bodyPr anchor="ctr"/>
          <a:lstStyle>
            <a:lvl1pPr algn="r"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rlow Condense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ED3B904-D4F6-22D1-DB34-9F1BBAD9D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2202" y="6324628"/>
            <a:ext cx="840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Barlow Condensed" pitchFamily="2" charset="77"/>
              </a:defRPr>
            </a:lvl1pPr>
          </a:lstStyle>
          <a:p>
            <a:fld id="{89B8E4B4-35E0-4CF5-82F5-FA30F3ED047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854844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55E48E4-D693-C2FC-07D3-8ADF81FD66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4" y="3048"/>
            <a:ext cx="9135872" cy="6851904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5E71AD38-88A9-0C83-6AAB-481CEF1D5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2743200"/>
            <a:ext cx="4343400" cy="685800"/>
          </a:xfrm>
          <a:prstGeom prst="rect">
            <a:avLst/>
          </a:prstGeom>
          <a:noFill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3200" b="0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rlow Condensed" pitchFamily="2" charset="77"/>
                <a:ea typeface="ＭＳ Ｐゴシック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6237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55E48E4-D693-C2FC-07D3-8ADF81FD66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4" y="3048"/>
            <a:ext cx="9135872" cy="6851904"/>
          </a:xfrm>
          <a:prstGeom prst="rect">
            <a:avLst/>
          </a:prstGeom>
        </p:spPr>
      </p:pic>
      <p:sp>
        <p:nvSpPr>
          <p:cNvPr id="2" name="Title 6">
            <a:extLst>
              <a:ext uri="{FF2B5EF4-FFF2-40B4-BE49-F238E27FC236}">
                <a16:creationId xmlns:a16="http://schemas.microsoft.com/office/drawing/2014/main" id="{5E71AD38-88A9-0C83-6AAB-481CEF1D5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2743200"/>
            <a:ext cx="4343400" cy="685800"/>
          </a:xfrm>
          <a:prstGeom prst="rect">
            <a:avLst/>
          </a:prstGeom>
          <a:noFill/>
        </p:spPr>
        <p:txBody>
          <a:bodyPr anchor="ctr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lang="en-US" sz="3200" b="0" kern="1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rlow Condensed" pitchFamily="2" charset="77"/>
                <a:ea typeface="ＭＳ Ｐゴシック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8983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7019309-400A-FC2A-ADD9-AD9203EFB3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E8E47C-C561-BA67-00F1-60DFF6B2EA1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81000" y="1894452"/>
            <a:ext cx="8382000" cy="3896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latin typeface="Barlow Condensed" pitchFamily="2" charset="77"/>
              </a:defRPr>
            </a:lvl1pPr>
            <a:lvl2pPr marL="800100" indent="-342900">
              <a:buFont typeface="Courier New" panose="02070309020205020404" pitchFamily="49" charset="0"/>
              <a:buChar char="o"/>
              <a:defRPr>
                <a:solidFill>
                  <a:srgbClr val="3AF5EC"/>
                </a:solidFill>
                <a:latin typeface="Barlow Condensed" pitchFamily="2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EBD8CF90-B5BD-114D-1AB3-C7FB4BEE3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83642" y="531285"/>
            <a:ext cx="10871202" cy="730969"/>
          </a:xfrm>
          <a:prstGeom prst="rect">
            <a:avLst/>
          </a:prstGeom>
          <a:noFill/>
        </p:spPr>
        <p:txBody>
          <a:bodyPr anchor="ctr"/>
          <a:lstStyle>
            <a:lvl1pPr algn="r"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rlow Condense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ED3B904-D4F6-22D1-DB34-9F1BBAD9D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2202" y="6324628"/>
            <a:ext cx="840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Barlow Condensed" pitchFamily="2" charset="77"/>
              </a:defRPr>
            </a:lvl1pPr>
          </a:lstStyle>
          <a:p>
            <a:fld id="{89B8E4B4-35E0-4CF5-82F5-FA30F3ED047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49329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E5BE7FF-D516-2F17-CDC3-E1AB2C337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D2AA4B8F-7192-6EFA-D06A-F5C709B0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83642" y="531285"/>
            <a:ext cx="10871202" cy="730969"/>
          </a:xfrm>
          <a:prstGeom prst="rect">
            <a:avLst/>
          </a:prstGeom>
          <a:noFill/>
        </p:spPr>
        <p:txBody>
          <a:bodyPr anchor="ctr"/>
          <a:lstStyle>
            <a:lvl1pPr algn="r"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rlow Condense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ED3B904-D4F6-22D1-DB34-9F1BBAD9D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2202" y="6324628"/>
            <a:ext cx="840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Barlow Condensed" pitchFamily="2" charset="77"/>
              </a:defRPr>
            </a:lvl1pPr>
          </a:lstStyle>
          <a:p>
            <a:fld id="{89B8E4B4-35E0-4CF5-82F5-FA30F3ED047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6DCCAC9-7324-39BF-940B-23F6B0722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5695" y="1848176"/>
            <a:ext cx="3982862" cy="4079909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Barlow Condensed" pitchFamily="2" charset="77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80711DD-02F1-A8D7-8985-ED8D25CC8F9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9871" y="1848176"/>
            <a:ext cx="3982862" cy="4079909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Barlow Condensed" pitchFamily="2" charset="77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959465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9B2895E-61E6-13DE-7A83-28100D301E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C284C81A-EC1B-9FEA-02D1-5D659D68A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83642" y="531285"/>
            <a:ext cx="10871202" cy="730969"/>
          </a:xfrm>
          <a:prstGeom prst="rect">
            <a:avLst/>
          </a:prstGeom>
          <a:noFill/>
        </p:spPr>
        <p:txBody>
          <a:bodyPr anchor="ctr"/>
          <a:lstStyle>
            <a:lvl1pPr algn="r"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rlow Condense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ED3B904-D4F6-22D1-DB34-9F1BBAD9D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2202" y="6324628"/>
            <a:ext cx="840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Barlow Condensed" pitchFamily="2" charset="77"/>
              </a:defRPr>
            </a:lvl1pPr>
          </a:lstStyle>
          <a:p>
            <a:fld id="{89B8E4B4-35E0-4CF5-82F5-FA30F3ED047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0846816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ener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7019309-400A-FC2A-ADD9-AD9203EFB3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1E8E47C-C561-BA67-00F1-60DFF6B2EA1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81000" y="1894452"/>
            <a:ext cx="8382000" cy="3896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Barlow Condensed" pitchFamily="2" charset="77"/>
              </a:defRPr>
            </a:lvl1pPr>
            <a:lvl2pPr marL="800100" indent="-342900">
              <a:buFont typeface="Courier New" panose="02070309020205020404" pitchFamily="49" charset="0"/>
              <a:buChar char="o"/>
              <a:defRPr>
                <a:solidFill>
                  <a:srgbClr val="3AF5EC"/>
                </a:solidFill>
                <a:latin typeface="Barlow Condensed" pitchFamily="2" charset="77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ED3B904-D4F6-22D1-DB34-9F1BBAD9D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2202" y="6324628"/>
            <a:ext cx="840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Barlow Condensed" pitchFamily="2" charset="77"/>
              </a:defRPr>
            </a:lvl1pPr>
          </a:lstStyle>
          <a:p>
            <a:fld id="{89B8E4B4-35E0-4CF5-82F5-FA30F3ED047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B264C740-31A9-4B77-B77B-AA6153730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83642" y="531285"/>
            <a:ext cx="10871202" cy="730969"/>
          </a:xfrm>
          <a:prstGeom prst="rect">
            <a:avLst/>
          </a:prstGeom>
          <a:noFill/>
        </p:spPr>
        <p:txBody>
          <a:bodyPr anchor="ctr"/>
          <a:lstStyle>
            <a:lvl1pPr algn="r"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rlow Condense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648546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ener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F1C104B-A935-78AB-A4A8-D62902DD7E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34A470FC-208C-6477-710B-0C9B6308A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83642" y="531285"/>
            <a:ext cx="10871202" cy="730969"/>
          </a:xfrm>
          <a:prstGeom prst="rect">
            <a:avLst/>
          </a:prstGeom>
          <a:noFill/>
        </p:spPr>
        <p:txBody>
          <a:bodyPr anchor="ctr"/>
          <a:lstStyle>
            <a:lvl1pPr algn="r"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rlow Condense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ED3B904-D4F6-22D1-DB34-9F1BBAD9D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2202" y="6324628"/>
            <a:ext cx="840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Barlow Condensed" pitchFamily="2" charset="77"/>
              </a:defRPr>
            </a:lvl1pPr>
          </a:lstStyle>
          <a:p>
            <a:fld id="{89B8E4B4-35E0-4CF5-82F5-FA30F3ED047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6DCCAC9-7324-39BF-940B-23F6B0722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45695" y="1848176"/>
            <a:ext cx="3982862" cy="407990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AF5EC"/>
                </a:solidFill>
                <a:latin typeface="Barlow Condensed" pitchFamily="2" charset="77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80711DD-02F1-A8D7-8985-ED8D25CC8F9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09871" y="1848176"/>
            <a:ext cx="3982862" cy="4079909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3AF5EC"/>
                </a:solidFill>
                <a:latin typeface="Barlow Condensed" pitchFamily="2" charset="77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469863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enera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5FDA9B3-F346-207B-7241-FF5C7B391F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8" name="Title 6">
            <a:extLst>
              <a:ext uri="{FF2B5EF4-FFF2-40B4-BE49-F238E27FC236}">
                <a16:creationId xmlns:a16="http://schemas.microsoft.com/office/drawing/2014/main" id="{74F0E96D-FF20-2954-F168-0C52D87A6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83642" y="531285"/>
            <a:ext cx="10871202" cy="730969"/>
          </a:xfrm>
          <a:prstGeom prst="rect">
            <a:avLst/>
          </a:prstGeom>
          <a:noFill/>
        </p:spPr>
        <p:txBody>
          <a:bodyPr anchor="ctr"/>
          <a:lstStyle>
            <a:lvl1pPr algn="r">
              <a:defRPr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rlow Condense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ED3B904-D4F6-22D1-DB34-9F1BBAD9D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32202" y="6324628"/>
            <a:ext cx="8409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Barlow Condensed" pitchFamily="2" charset="77"/>
              </a:defRPr>
            </a:lvl1pPr>
          </a:lstStyle>
          <a:p>
            <a:fld id="{89B8E4B4-35E0-4CF5-82F5-FA30F3ED047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1C67CA-8F33-1D9B-F36A-B0A683702B7F}"/>
              </a:ext>
            </a:extLst>
          </p:cNvPr>
          <p:cNvSpPr/>
          <p:nvPr userDrawn="1"/>
        </p:nvSpPr>
        <p:spPr bwMode="auto">
          <a:xfrm>
            <a:off x="457200" y="1845153"/>
            <a:ext cx="8305800" cy="3946047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06696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67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27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28600"/>
            <a:ext cx="8305800" cy="86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22" r:id="rId3"/>
    <p:sldLayoutId id="2147483684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</p:sldLayoutIdLst>
  <p:transition spd="slow">
    <p:push dir="u"/>
  </p:transition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64646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64646"/>
          </a:solidFill>
          <a:latin typeface="Arial" charset="0"/>
          <a:ea typeface="ＭＳ Ｐゴシック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64646"/>
          </a:solidFill>
          <a:latin typeface="Arial" charset="0"/>
          <a:ea typeface="ＭＳ Ｐゴシック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64646"/>
          </a:solidFill>
          <a:latin typeface="Arial" charset="0"/>
          <a:ea typeface="ＭＳ Ｐゴシック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464646"/>
          </a:solidFill>
          <a:latin typeface="Arial" charset="0"/>
          <a:ea typeface="ＭＳ Ｐゴシック" charset="0"/>
          <a:cs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5500"/>
          </a:solidFill>
          <a:latin typeface="HelveticaNeueBold" pitchFamily="2" charset="0"/>
          <a:cs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5500"/>
          </a:solidFill>
          <a:latin typeface="HelveticaNeueBold" pitchFamily="2" charset="0"/>
          <a:cs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5500"/>
          </a:solidFill>
          <a:latin typeface="HelveticaNeueBold" pitchFamily="2" charset="0"/>
          <a:cs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>
          <a:solidFill>
            <a:srgbClr val="FF5500"/>
          </a:solidFill>
          <a:latin typeface="HelveticaNeueBold" pitchFamily="2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75000"/>
        <a:buChar char="•"/>
        <a:defRPr sz="3200">
          <a:solidFill>
            <a:srgbClr val="464646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HelveticaNeueLight" charset="0"/>
        <a:buChar char="–"/>
        <a:defRPr sz="2400">
          <a:solidFill>
            <a:srgbClr val="464646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75000"/>
        <a:buChar char="•"/>
        <a:defRPr sz="2400">
          <a:solidFill>
            <a:srgbClr val="464646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HelveticaNeueLight" charset="0"/>
        <a:buChar char="‐"/>
        <a:defRPr sz="2000">
          <a:solidFill>
            <a:srgbClr val="00458F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HelveticaNeueLight" charset="0"/>
        <a:buChar char="‐"/>
        <a:defRPr sz="2000">
          <a:solidFill>
            <a:srgbClr val="00458F"/>
          </a:solidFill>
          <a:latin typeface="+mn-lt"/>
          <a:ea typeface="ＭＳ Ｐゴシック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HelveticaNeueLight" pitchFamily="2" charset="0"/>
        <a:buChar char="‐"/>
        <a:defRPr>
          <a:solidFill>
            <a:srgbClr val="000066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HelveticaNeueLight" pitchFamily="2" charset="0"/>
        <a:buChar char="‐"/>
        <a:defRPr>
          <a:solidFill>
            <a:srgbClr val="000066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HelveticaNeueLight" pitchFamily="2" charset="0"/>
        <a:buChar char="‐"/>
        <a:defRPr>
          <a:solidFill>
            <a:srgbClr val="000066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HelveticaNeueLight" pitchFamily="2" charset="0"/>
        <a:buChar char="‐"/>
        <a:defRPr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re 23">
            <a:extLst>
              <a:ext uri="{FF2B5EF4-FFF2-40B4-BE49-F238E27FC236}">
                <a16:creationId xmlns:a16="http://schemas.microsoft.com/office/drawing/2014/main" id="{72A9DA8B-62B3-4E2D-B3EA-40BD7B4DC28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57400" y="4267200"/>
            <a:ext cx="4744769" cy="277906"/>
          </a:xfrm>
        </p:spPr>
        <p:txBody>
          <a:bodyPr/>
          <a:lstStyle/>
          <a:p>
            <a:pPr algn="ctr">
              <a:defRPr/>
            </a:pPr>
            <a:r>
              <a:rPr lang="fr-FR" sz="2000" dirty="0">
                <a:solidFill>
                  <a:schemeClr val="bg1"/>
                </a:solidFill>
                <a:latin typeface="Barlow Condensed" pitchFamily="2" charset="77"/>
              </a:rPr>
              <a:t>SESSION xxx</a:t>
            </a:r>
          </a:p>
        </p:txBody>
      </p:sp>
    </p:spTree>
    <p:extLst>
      <p:ext uri="{BB962C8B-B14F-4D97-AF65-F5344CB8AC3E}">
        <p14:creationId xmlns:p14="http://schemas.microsoft.com/office/powerpoint/2010/main" val="72673864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0130E4-447D-62E1-3AC3-6DDAEECAF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5123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42231E2-55CA-FB3D-3983-B256F0CB108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43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fr-FR" sz="3400" dirty="0">
                <a:cs typeface="Times New Roman" pitchFamily="18" charset="0"/>
              </a:rPr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55385696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looksoftware 2013">
  <a:themeElements>
    <a:clrScheme name="Personnalisé 4">
      <a:dk1>
        <a:srgbClr val="000000"/>
      </a:dk1>
      <a:lt1>
        <a:srgbClr val="FFFFFF"/>
      </a:lt1>
      <a:dk2>
        <a:srgbClr val="000000"/>
      </a:dk2>
      <a:lt2>
        <a:srgbClr val="E5FB03"/>
      </a:lt2>
      <a:accent1>
        <a:srgbClr val="19DDDD"/>
      </a:accent1>
      <a:accent2>
        <a:srgbClr val="E5FC01"/>
      </a:accent2>
      <a:accent3>
        <a:srgbClr val="79EA5F"/>
      </a:accent3>
      <a:accent4>
        <a:srgbClr val="F96A6E"/>
      </a:accent4>
      <a:accent5>
        <a:srgbClr val="D19900"/>
      </a:accent5>
      <a:accent6>
        <a:srgbClr val="767775"/>
      </a:accent6>
      <a:hlink>
        <a:srgbClr val="1CDCDE"/>
      </a:hlink>
      <a:folHlink>
        <a:srgbClr val="7DB955"/>
      </a:folHlink>
    </a:clrScheme>
    <a:fontScheme name="looksoftwar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looksoftware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ooksoftware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ooksoftware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ooksoftware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ooksoftware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looksoftware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ooksoftware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ooksoftware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ooksoftware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ooksoftware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ooksoftware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looksoftware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CONF'10</Template>
  <TotalTime>1492</TotalTime>
  <Words>173</Words>
  <Application>Microsoft Office PowerPoint</Application>
  <PresentationFormat>Affichage à l'écran (4:3)</PresentationFormat>
  <Paragraphs>15</Paragraphs>
  <Slides>3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  <vt:variant>
        <vt:lpstr>Diaporamas personnalisés</vt:lpstr>
      </vt:variant>
      <vt:variant>
        <vt:i4>1</vt:i4>
      </vt:variant>
    </vt:vector>
  </HeadingPairs>
  <TitlesOfParts>
    <vt:vector size="13" baseType="lpstr">
      <vt:lpstr>Courier New</vt:lpstr>
      <vt:lpstr>Arial</vt:lpstr>
      <vt:lpstr>Calibri</vt:lpstr>
      <vt:lpstr>HelveticaNeueLight</vt:lpstr>
      <vt:lpstr>Lucida Sans Unicode</vt:lpstr>
      <vt:lpstr>Barlow Condensed</vt:lpstr>
      <vt:lpstr>HelveticaNeueBold</vt:lpstr>
      <vt:lpstr>Times New Roman</vt:lpstr>
      <vt:lpstr>looksoftware 2013</vt:lpstr>
      <vt:lpstr>SESSION xxx</vt:lpstr>
      <vt:lpstr>Présentation PowerPoint</vt:lpstr>
      <vt:lpstr>TITRE</vt:lpstr>
      <vt:lpstr>Diaporama personnalisé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valerie guyard</cp:lastModifiedBy>
  <cp:revision>1537</cp:revision>
  <dcterms:created xsi:type="dcterms:W3CDTF">2010-04-28T09:31:27Z</dcterms:created>
  <dcterms:modified xsi:type="dcterms:W3CDTF">2024-09-10T14:52:24Z</dcterms:modified>
</cp:coreProperties>
</file>